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21.xml" ContentType="application/vnd.openxmlformats-officedocument.presentationml.notesSlide+xml"/>
  <Override PartName="/ppt/notesSlides/_rels/notesSlide21.xml.rels" ContentType="application/vnd.openxmlformats-package.relationships+xml"/>
  <Override PartName="/ppt/media/image1.png" ContentType="image/png"/>
  <Override PartName="/ppt/media/image2.gif" ContentType="image/gif"/>
  <Override PartName="/ppt/media/image7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gif" ContentType="image/gif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0604A967-0CC4-49E9-9D2E-5FD0A40B268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nl" sz="1100" spc="-1" strike="noStrike">
                <a:latin typeface="Arial"/>
              </a:rPr>
              <a:t>Every layer will make decision on more complex 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41160" y="0"/>
            <a:ext cx="8187120" cy="811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1160" y="0"/>
            <a:ext cx="8187120" cy="811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41160" y="0"/>
            <a:ext cx="8187120" cy="811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41160" y="0"/>
            <a:ext cx="8187120" cy="811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41160" y="0"/>
            <a:ext cx="8187120" cy="811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41160" y="0"/>
            <a:ext cx="8187120" cy="811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41160" y="0"/>
            <a:ext cx="8187120" cy="811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41160" y="0"/>
            <a:ext cx="8187120" cy="3760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41160" y="0"/>
            <a:ext cx="8187120" cy="811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41160" y="0"/>
            <a:ext cx="8187120" cy="811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1160" y="0"/>
            <a:ext cx="8187120" cy="811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1160" y="0"/>
            <a:ext cx="8187120" cy="811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41160" y="0"/>
            <a:ext cx="8187120" cy="811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1160" y="0"/>
            <a:ext cx="8187120" cy="811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41160" y="0"/>
            <a:ext cx="8187120" cy="811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41160" y="0"/>
            <a:ext cx="8187120" cy="811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41160" y="0"/>
            <a:ext cx="8187120" cy="811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1160" y="0"/>
            <a:ext cx="8187120" cy="811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41160" y="0"/>
            <a:ext cx="8187120" cy="3760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1160" y="0"/>
            <a:ext cx="8187120" cy="811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41160" y="0"/>
            <a:ext cx="8187120" cy="811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41160" y="0"/>
            <a:ext cx="8187120" cy="811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62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0" y="4749840"/>
            <a:ext cx="548280" cy="3931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97C6FC60-41BB-4F41-B08E-AD7C7EFAE8C7}" type="slidenum">
              <a:rPr b="0" lang="nl" sz="1000" spc="-1" strike="noStrike">
                <a:solidFill>
                  <a:srgbClr val="ffffff"/>
                </a:solidFill>
                <a:latin typeface="Titillium Web SemiBold"/>
                <a:ea typeface="Titillium Web SemiBold"/>
              </a:rPr>
              <a:t>22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2" name="Google Shape;217;p33" descr="Tiny Logo.png"/>
          <p:cNvPicPr/>
          <p:nvPr/>
        </p:nvPicPr>
        <p:blipFill>
          <a:blip r:embed="rId2"/>
          <a:stretch/>
        </p:blipFill>
        <p:spPr>
          <a:xfrm>
            <a:off x="0" y="0"/>
            <a:ext cx="640800" cy="6408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641160" y="0"/>
            <a:ext cx="8187120" cy="81108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88080" y="292680"/>
            <a:ext cx="8520120" cy="57240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388080" y="1228680"/>
            <a:ext cx="788940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sldNum"/>
          </p:nvPr>
        </p:nvSpPr>
        <p:spPr>
          <a:xfrm>
            <a:off x="8372520" y="457452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6B137BE-CF96-4E19-AE8D-9C7B0B7EFBDB}" type="slidenum">
              <a:rPr b="0" lang="nl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gif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1.gif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Sentence_(linguistics)" TargetMode="External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302;p50"/>
          <p:cNvSpPr txBox="1"/>
          <p:nvPr/>
        </p:nvSpPr>
        <p:spPr>
          <a:xfrm>
            <a:off x="641160" y="0"/>
            <a:ext cx="8187120" cy="811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4000" spc="-1" strike="noStrike">
                <a:solidFill>
                  <a:srgbClr val="ffffff"/>
                </a:solidFill>
                <a:latin typeface="Domine"/>
                <a:ea typeface="Domine"/>
              </a:rPr>
              <a:t>BeCode - AI- Fundamentals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Google Shape;303;p50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marL="609480"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609480"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609480"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609480" indent="-495000" algn="ctr">
              <a:lnSpc>
                <a:spcPct val="100000"/>
              </a:lnSpc>
              <a:buClr>
                <a:srgbClr val="ffffff"/>
              </a:buClr>
              <a:buFont typeface="Domine"/>
              <a:buChar char="-"/>
              <a:tabLst>
                <a:tab algn="l" pos="0"/>
              </a:tabLst>
            </a:pPr>
            <a:r>
              <a:rPr b="1" lang="nl" sz="3000" spc="-1" strike="noStrike">
                <a:solidFill>
                  <a:srgbClr val="ffffff"/>
                </a:solidFill>
                <a:latin typeface="Domine"/>
                <a:ea typeface="Domine"/>
              </a:rPr>
              <a:t>LOADING  - </a:t>
            </a:r>
            <a:br/>
            <a:r>
              <a:rPr b="1" lang="nl" sz="3000" spc="-1" strike="noStrike">
                <a:solidFill>
                  <a:srgbClr val="ffffff"/>
                </a:solidFill>
                <a:latin typeface="Domine"/>
                <a:ea typeface="Domine"/>
              </a:rPr>
              <a:t>We will start in a couple minutes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" name="Google Shape;304;p50" descr=""/>
          <p:cNvPicPr/>
          <p:nvPr/>
        </p:nvPicPr>
        <p:blipFill>
          <a:blip r:embed="rId1"/>
          <a:srcRect l="21823" t="15602" r="23554" b="18150"/>
          <a:stretch/>
        </p:blipFill>
        <p:spPr>
          <a:xfrm>
            <a:off x="4209120" y="1659960"/>
            <a:ext cx="853560" cy="103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370;p59"/>
          <p:cNvSpPr txBox="1"/>
          <p:nvPr/>
        </p:nvSpPr>
        <p:spPr>
          <a:xfrm>
            <a:off x="858960" y="791640"/>
            <a:ext cx="6413760" cy="356076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7400" spc="-1" strike="noStrike">
                <a:solidFill>
                  <a:srgbClr val="ffffff"/>
                </a:solidFill>
                <a:latin typeface="Titillium Web"/>
                <a:ea typeface="Titillium Web"/>
              </a:rPr>
              <a:t>Training Agenda</a:t>
            </a:r>
            <a:endParaRPr b="0" lang="en-US" sz="7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75;p60"/>
          <p:cNvSpPr txBox="1"/>
          <p:nvPr/>
        </p:nvSpPr>
        <p:spPr>
          <a:xfrm>
            <a:off x="641160" y="0"/>
            <a:ext cx="8187120" cy="811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Agenda of the training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Google Shape;376;p60"/>
          <p:cNvSpPr txBox="1"/>
          <p:nvPr/>
        </p:nvSpPr>
        <p:spPr>
          <a:xfrm>
            <a:off x="542880" y="2523600"/>
            <a:ext cx="8058240" cy="1177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nl" sz="21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https://trello.com/b/t4bw8T5u/ai-fundamentals-learning-track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381;p61"/>
          <p:cNvSpPr txBox="1"/>
          <p:nvPr/>
        </p:nvSpPr>
        <p:spPr>
          <a:xfrm>
            <a:off x="858960" y="791640"/>
            <a:ext cx="6413760" cy="356076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7400" spc="-1" strike="noStrike">
                <a:solidFill>
                  <a:srgbClr val="ffffff"/>
                </a:solidFill>
                <a:latin typeface="Titillium Web"/>
                <a:ea typeface="Titillium Web"/>
              </a:rPr>
              <a:t>What is AI, ML, DL?</a:t>
            </a:r>
            <a:endParaRPr b="0" lang="en-US" sz="7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386;p62"/>
          <p:cNvSpPr txBox="1"/>
          <p:nvPr/>
        </p:nvSpPr>
        <p:spPr>
          <a:xfrm>
            <a:off x="641160" y="0"/>
            <a:ext cx="8187120" cy="811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Artificial Intelligence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Google Shape;387;p62"/>
          <p:cNvSpPr/>
          <p:nvPr/>
        </p:nvSpPr>
        <p:spPr>
          <a:xfrm>
            <a:off x="4903560" y="1063080"/>
            <a:ext cx="3599640" cy="3599640"/>
          </a:xfrm>
          <a:prstGeom prst="rect">
            <a:avLst/>
          </a:prstGeom>
          <a:solidFill>
            <a:schemeClr val="dk1"/>
          </a:solidFill>
          <a:ln w="38100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Google Shape;388;p62"/>
          <p:cNvSpPr/>
          <p:nvPr/>
        </p:nvSpPr>
        <p:spPr>
          <a:xfrm>
            <a:off x="5030280" y="1849680"/>
            <a:ext cx="2699640" cy="2699640"/>
          </a:xfrm>
          <a:prstGeom prst="rect">
            <a:avLst/>
          </a:prstGeom>
          <a:solidFill>
            <a:schemeClr val="dk1"/>
          </a:solidFill>
          <a:ln w="38100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Google Shape;389;p62"/>
          <p:cNvSpPr/>
          <p:nvPr/>
        </p:nvSpPr>
        <p:spPr>
          <a:xfrm>
            <a:off x="5131080" y="3073680"/>
            <a:ext cx="1349640" cy="1349640"/>
          </a:xfrm>
          <a:prstGeom prst="rect">
            <a:avLst/>
          </a:prstGeom>
          <a:solidFill>
            <a:schemeClr val="dk1"/>
          </a:solidFill>
          <a:ln w="38100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Google Shape;390;p62"/>
          <p:cNvSpPr/>
          <p:nvPr/>
        </p:nvSpPr>
        <p:spPr>
          <a:xfrm>
            <a:off x="4903560" y="631800"/>
            <a:ext cx="35996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AI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Google Shape;391;p62"/>
          <p:cNvSpPr/>
          <p:nvPr/>
        </p:nvSpPr>
        <p:spPr>
          <a:xfrm>
            <a:off x="5131080" y="2647440"/>
            <a:ext cx="13496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DL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5" name="Google Shape;392;p62"/>
          <p:cNvSpPr/>
          <p:nvPr/>
        </p:nvSpPr>
        <p:spPr>
          <a:xfrm>
            <a:off x="5030280" y="1418760"/>
            <a:ext cx="26996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ML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6" name="Google Shape;393;p62"/>
          <p:cNvSpPr/>
          <p:nvPr/>
        </p:nvSpPr>
        <p:spPr>
          <a:xfrm rot="10800000">
            <a:off x="4140720" y="1559520"/>
            <a:ext cx="736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30303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Google Shape;394;p62"/>
          <p:cNvSpPr/>
          <p:nvPr/>
        </p:nvSpPr>
        <p:spPr>
          <a:xfrm>
            <a:off x="1414800" y="1221480"/>
            <a:ext cx="26996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Computers showing human-like intelligence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399;p63"/>
          <p:cNvSpPr txBox="1"/>
          <p:nvPr/>
        </p:nvSpPr>
        <p:spPr>
          <a:xfrm>
            <a:off x="641160" y="0"/>
            <a:ext cx="8187120" cy="811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But, how do we define human-like intelligence?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Google Shape;400;p63"/>
          <p:cNvSpPr/>
          <p:nvPr/>
        </p:nvSpPr>
        <p:spPr>
          <a:xfrm>
            <a:off x="641160" y="1354320"/>
            <a:ext cx="8059680" cy="21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Titillium Web"/>
              <a:buAutoNum type="arabicPeriod"/>
            </a:pPr>
            <a:r>
              <a:rPr b="0" lang="nl" sz="14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Reason, use strategy, solve puzzle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Titillium Web"/>
              <a:buAutoNum type="arabicPeriod"/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 </a:t>
            </a:r>
            <a:r>
              <a:rPr b="0" lang="nl" sz="14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Represent common sense knowledge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Titillium Web"/>
              <a:buAutoNum type="arabicPeriod"/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Plan and learn from past experience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Titillium Web"/>
              <a:buAutoNum type="arabicPeriod"/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Communicate in Natural Language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Titillium Web"/>
              <a:buAutoNum type="arabicPeriod"/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Integrate these skills for common goals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405;p64"/>
          <p:cNvSpPr txBox="1"/>
          <p:nvPr/>
        </p:nvSpPr>
        <p:spPr>
          <a:xfrm>
            <a:off x="641160" y="0"/>
            <a:ext cx="8187120" cy="811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Alan Turing described intelligence in the following way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Google Shape;406;p64"/>
          <p:cNvSpPr/>
          <p:nvPr/>
        </p:nvSpPr>
        <p:spPr>
          <a:xfrm>
            <a:off x="641160" y="1354320"/>
            <a:ext cx="8059680" cy="30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nl" sz="3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“</a:t>
            </a:r>
            <a:r>
              <a:rPr b="0" lang="nl" sz="3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A computer would deserve to be called intelligent if  it could deceive a human into believing that it was human.” </a:t>
            </a:r>
            <a:endParaRPr b="0" lang="en-US" sz="3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nl" sz="3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— </a:t>
            </a:r>
            <a:r>
              <a:rPr b="0" lang="nl" sz="3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Alan Turing</a:t>
            </a:r>
            <a:endParaRPr b="0" lang="en-US" sz="3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411;p65"/>
          <p:cNvSpPr txBox="1"/>
          <p:nvPr/>
        </p:nvSpPr>
        <p:spPr>
          <a:xfrm>
            <a:off x="641160" y="0"/>
            <a:ext cx="8187120" cy="811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Why now?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Google Shape;412;p65"/>
          <p:cNvSpPr/>
          <p:nvPr/>
        </p:nvSpPr>
        <p:spPr>
          <a:xfrm>
            <a:off x="641160" y="1354320"/>
            <a:ext cx="8059680" cy="146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Titillium Web"/>
              <a:buAutoNum type="arabicPeriod"/>
            </a:pPr>
            <a:r>
              <a:rPr b="0" lang="nl" sz="14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Data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Titillium Web"/>
              <a:buAutoNum type="arabicPeriod"/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Algorithms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Titillium Web"/>
              <a:buAutoNum type="arabicPeriod"/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Compute power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417;p66"/>
          <p:cNvSpPr txBox="1"/>
          <p:nvPr/>
        </p:nvSpPr>
        <p:spPr>
          <a:xfrm>
            <a:off x="641160" y="0"/>
            <a:ext cx="8187120" cy="811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Machine learning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Google Shape;418;p66"/>
          <p:cNvSpPr/>
          <p:nvPr/>
        </p:nvSpPr>
        <p:spPr>
          <a:xfrm>
            <a:off x="4903560" y="1063080"/>
            <a:ext cx="3599640" cy="3599640"/>
          </a:xfrm>
          <a:prstGeom prst="rect">
            <a:avLst/>
          </a:prstGeom>
          <a:solidFill>
            <a:schemeClr val="dk1"/>
          </a:solidFill>
          <a:ln w="38100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Google Shape;419;p66"/>
          <p:cNvSpPr/>
          <p:nvPr/>
        </p:nvSpPr>
        <p:spPr>
          <a:xfrm>
            <a:off x="5030280" y="1849680"/>
            <a:ext cx="2699640" cy="2699640"/>
          </a:xfrm>
          <a:prstGeom prst="rect">
            <a:avLst/>
          </a:prstGeom>
          <a:solidFill>
            <a:schemeClr val="dk1"/>
          </a:solidFill>
          <a:ln w="38100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Google Shape;420;p66"/>
          <p:cNvSpPr/>
          <p:nvPr/>
        </p:nvSpPr>
        <p:spPr>
          <a:xfrm>
            <a:off x="5131080" y="3073680"/>
            <a:ext cx="1349640" cy="1349640"/>
          </a:xfrm>
          <a:prstGeom prst="rect">
            <a:avLst/>
          </a:prstGeom>
          <a:solidFill>
            <a:schemeClr val="dk1"/>
          </a:solidFill>
          <a:ln w="38100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Google Shape;421;p66"/>
          <p:cNvSpPr/>
          <p:nvPr/>
        </p:nvSpPr>
        <p:spPr>
          <a:xfrm>
            <a:off x="4903560" y="631800"/>
            <a:ext cx="35996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AI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Google Shape;422;p66"/>
          <p:cNvSpPr/>
          <p:nvPr/>
        </p:nvSpPr>
        <p:spPr>
          <a:xfrm>
            <a:off x="5131080" y="2647440"/>
            <a:ext cx="13496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DL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0" name="Google Shape;423;p66"/>
          <p:cNvSpPr/>
          <p:nvPr/>
        </p:nvSpPr>
        <p:spPr>
          <a:xfrm>
            <a:off x="5030280" y="1418760"/>
            <a:ext cx="26996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ML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1" name="Google Shape;424;p66"/>
          <p:cNvSpPr/>
          <p:nvPr/>
        </p:nvSpPr>
        <p:spPr>
          <a:xfrm rot="10800000">
            <a:off x="4141440" y="2246040"/>
            <a:ext cx="907920" cy="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30303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Google Shape;425;p66"/>
          <p:cNvSpPr/>
          <p:nvPr/>
        </p:nvSpPr>
        <p:spPr>
          <a:xfrm>
            <a:off x="1414800" y="1907280"/>
            <a:ext cx="26996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Algorithms that learn from data to make predictions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430;p67"/>
          <p:cNvSpPr txBox="1"/>
          <p:nvPr/>
        </p:nvSpPr>
        <p:spPr>
          <a:xfrm>
            <a:off x="641160" y="0"/>
            <a:ext cx="8187120" cy="811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Machine learning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nl" sz="20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First let then algorithm learn from past data, then let it make predictions on new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Google Shape;431;p67"/>
          <p:cNvSpPr/>
          <p:nvPr/>
        </p:nvSpPr>
        <p:spPr>
          <a:xfrm rot="19034400">
            <a:off x="6708240" y="2942280"/>
            <a:ext cx="177480" cy="494280"/>
          </a:xfrm>
          <a:custGeom>
            <a:avLst/>
            <a:gdLst/>
            <a:ahLst/>
            <a:rect l="l" t="t" r="r" b="b"/>
            <a:pathLst>
              <a:path w="8431" h="23457">
                <a:moveTo>
                  <a:pt x="8431" y="23457"/>
                </a:moveTo>
                <a:cubicBezTo>
                  <a:pt x="7065" y="21950"/>
                  <a:pt x="1178" y="18323"/>
                  <a:pt x="236" y="14413"/>
                </a:cubicBezTo>
                <a:cubicBezTo>
                  <a:pt x="-706" y="10504"/>
                  <a:pt x="2355" y="2402"/>
                  <a:pt x="2779" y="0"/>
                </a:cubicBezTo>
              </a:path>
            </a:pathLst>
          </a:custGeom>
          <a:noFill/>
          <a:ln w="9525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Google Shape;432;p67"/>
          <p:cNvSpPr/>
          <p:nvPr/>
        </p:nvSpPr>
        <p:spPr>
          <a:xfrm>
            <a:off x="6068520" y="2037600"/>
            <a:ext cx="4957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nl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AI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Google Shape;433;p67"/>
          <p:cNvSpPr/>
          <p:nvPr/>
        </p:nvSpPr>
        <p:spPr>
          <a:xfrm>
            <a:off x="5455080" y="3053880"/>
            <a:ext cx="67068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nl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ML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7" name="Google Shape;434;p67"/>
          <p:cNvSpPr/>
          <p:nvPr/>
        </p:nvSpPr>
        <p:spPr>
          <a:xfrm rot="19034400">
            <a:off x="6708240" y="2409120"/>
            <a:ext cx="177480" cy="494280"/>
          </a:xfrm>
          <a:custGeom>
            <a:avLst/>
            <a:gdLst/>
            <a:ahLst/>
            <a:rect l="l" t="t" r="r" b="b"/>
            <a:pathLst>
              <a:path w="8431" h="23457">
                <a:moveTo>
                  <a:pt x="8431" y="23457"/>
                </a:moveTo>
                <a:cubicBezTo>
                  <a:pt x="7065" y="21950"/>
                  <a:pt x="1178" y="18323"/>
                  <a:pt x="236" y="14413"/>
                </a:cubicBezTo>
                <a:cubicBezTo>
                  <a:pt x="-706" y="10504"/>
                  <a:pt x="2355" y="2402"/>
                  <a:pt x="2779" y="0"/>
                </a:cubicBezTo>
              </a:path>
            </a:pathLst>
          </a:custGeom>
          <a:noFill/>
          <a:ln w="9525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Google Shape;435;p67"/>
          <p:cNvSpPr/>
          <p:nvPr/>
        </p:nvSpPr>
        <p:spPr>
          <a:xfrm>
            <a:off x="6068520" y="1504440"/>
            <a:ext cx="4957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nl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AI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Google Shape;436;p67"/>
          <p:cNvSpPr/>
          <p:nvPr/>
        </p:nvSpPr>
        <p:spPr>
          <a:xfrm>
            <a:off x="5455080" y="2520720"/>
            <a:ext cx="67068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nl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ML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" name="Google Shape;437;p67"/>
          <p:cNvSpPr/>
          <p:nvPr/>
        </p:nvSpPr>
        <p:spPr>
          <a:xfrm>
            <a:off x="4505400" y="2292840"/>
            <a:ext cx="46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d9d9d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Google Shape;438;p67"/>
          <p:cNvSpPr/>
          <p:nvPr/>
        </p:nvSpPr>
        <p:spPr>
          <a:xfrm>
            <a:off x="6922440" y="2292840"/>
            <a:ext cx="46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d9d9d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Google Shape;439;p67"/>
          <p:cNvSpPr/>
          <p:nvPr/>
        </p:nvSpPr>
        <p:spPr>
          <a:xfrm>
            <a:off x="3102120" y="1793160"/>
            <a:ext cx="1217160" cy="99828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Open Sans Light"/>
                <a:ea typeface="Open Sans Light"/>
              </a:rPr>
              <a:t>input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Open Sans Light"/>
                <a:ea typeface="Open Sans Light"/>
              </a:rPr>
              <a:t>data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3" name="Google Shape;440;p67"/>
          <p:cNvSpPr/>
          <p:nvPr/>
        </p:nvSpPr>
        <p:spPr>
          <a:xfrm>
            <a:off x="7481520" y="1793160"/>
            <a:ext cx="1217160" cy="99828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Open Sans Light"/>
                <a:ea typeface="Open Sans Light"/>
              </a:rPr>
              <a:t>output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Open Sans Light"/>
                <a:ea typeface="Open Sans Light"/>
              </a:rPr>
              <a:t>data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4" name="Google Shape;441;p67"/>
          <p:cNvSpPr/>
          <p:nvPr/>
        </p:nvSpPr>
        <p:spPr>
          <a:xfrm>
            <a:off x="4551120" y="3742200"/>
            <a:ext cx="46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d9d9d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Google Shape;442;p67"/>
          <p:cNvSpPr/>
          <p:nvPr/>
        </p:nvSpPr>
        <p:spPr>
          <a:xfrm>
            <a:off x="6967800" y="3742200"/>
            <a:ext cx="46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d9d9d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Google Shape;443;p67"/>
          <p:cNvSpPr/>
          <p:nvPr/>
        </p:nvSpPr>
        <p:spPr>
          <a:xfrm>
            <a:off x="3147480" y="3242880"/>
            <a:ext cx="1217160" cy="99828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Open Sans Light"/>
                <a:ea typeface="Open Sans Light"/>
              </a:rPr>
              <a:t>input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Open Sans Light"/>
                <a:ea typeface="Open Sans Light"/>
              </a:rPr>
              <a:t>data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7" name="Google Shape;444;p67"/>
          <p:cNvSpPr/>
          <p:nvPr/>
        </p:nvSpPr>
        <p:spPr>
          <a:xfrm>
            <a:off x="7526880" y="3242880"/>
            <a:ext cx="1217160" cy="998280"/>
          </a:xfrm>
          <a:prstGeom prst="can">
            <a:avLst>
              <a:gd name="adj" fmla="val 25000"/>
            </a:avLst>
          </a:prstGeom>
          <a:solidFill>
            <a:srgbClr val="c27ba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Open Sans Light"/>
                <a:ea typeface="Open Sans Light"/>
              </a:rPr>
              <a:t>output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Open Sans Light"/>
                <a:ea typeface="Open Sans Light"/>
              </a:rPr>
              <a:t>data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8" name="Google Shape;445;p67"/>
          <p:cNvSpPr/>
          <p:nvPr/>
        </p:nvSpPr>
        <p:spPr>
          <a:xfrm>
            <a:off x="348480" y="1904760"/>
            <a:ext cx="220392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212121"/>
                </a:solidFill>
                <a:latin typeface="Roboto Medium"/>
                <a:ea typeface="Roboto Medium"/>
              </a:rPr>
              <a:t>Train</a:t>
            </a:r>
            <a:br/>
            <a:r>
              <a:rPr b="0" lang="nl" sz="1400" spc="-1" strike="noStrike">
                <a:solidFill>
                  <a:srgbClr val="000000"/>
                </a:solidFill>
                <a:latin typeface="Roboto"/>
                <a:ea typeface="Roboto"/>
              </a:rPr>
              <a:t>Use historic data and corresponding outputs to train a model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9" name="Google Shape;446;p67"/>
          <p:cNvSpPr/>
          <p:nvPr/>
        </p:nvSpPr>
        <p:spPr>
          <a:xfrm>
            <a:off x="348480" y="3324600"/>
            <a:ext cx="2203920" cy="49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212121"/>
                </a:solidFill>
                <a:latin typeface="Roboto Medium"/>
                <a:ea typeface="Roboto Medium"/>
              </a:rPr>
              <a:t>Predict</a:t>
            </a:r>
            <a:br/>
            <a:r>
              <a:rPr b="0" lang="nl" sz="1400" spc="-1" strike="noStrike">
                <a:solidFill>
                  <a:srgbClr val="000000"/>
                </a:solidFill>
                <a:latin typeface="Roboto"/>
                <a:ea typeface="Roboto"/>
              </a:rPr>
              <a:t>Use the model to generate outputs for unseen data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0" name="Google Shape;447;p67"/>
          <p:cNvSpPr/>
          <p:nvPr/>
        </p:nvSpPr>
        <p:spPr>
          <a:xfrm>
            <a:off x="5337360" y="1793160"/>
            <a:ext cx="1217160" cy="998280"/>
          </a:xfrm>
          <a:prstGeom prst="can">
            <a:avLst>
              <a:gd name="adj" fmla="val 25000"/>
            </a:avLst>
          </a:prstGeom>
          <a:solidFill>
            <a:srgbClr val="c27ba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Open Sans Light"/>
                <a:ea typeface="Open Sans Light"/>
              </a:rPr>
              <a:t>Machine Learning Model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1" name="Google Shape;448;p67"/>
          <p:cNvSpPr/>
          <p:nvPr/>
        </p:nvSpPr>
        <p:spPr>
          <a:xfrm>
            <a:off x="5382720" y="3242880"/>
            <a:ext cx="1217160" cy="99828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Open Sans Light"/>
                <a:ea typeface="Open Sans Light"/>
              </a:rPr>
              <a:t>Machine Learning Model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453;p68"/>
          <p:cNvSpPr txBox="1"/>
          <p:nvPr/>
        </p:nvSpPr>
        <p:spPr>
          <a:xfrm>
            <a:off x="641160" y="0"/>
            <a:ext cx="8187120" cy="811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Deep learning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Google Shape;454;p68"/>
          <p:cNvSpPr/>
          <p:nvPr/>
        </p:nvSpPr>
        <p:spPr>
          <a:xfrm>
            <a:off x="4903560" y="1063080"/>
            <a:ext cx="3599640" cy="3599640"/>
          </a:xfrm>
          <a:prstGeom prst="rect">
            <a:avLst/>
          </a:prstGeom>
          <a:solidFill>
            <a:schemeClr val="dk1"/>
          </a:solidFill>
          <a:ln w="38100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Google Shape;455;p68"/>
          <p:cNvSpPr/>
          <p:nvPr/>
        </p:nvSpPr>
        <p:spPr>
          <a:xfrm>
            <a:off x="5030280" y="1849680"/>
            <a:ext cx="2699640" cy="2699640"/>
          </a:xfrm>
          <a:prstGeom prst="rect">
            <a:avLst/>
          </a:prstGeom>
          <a:solidFill>
            <a:schemeClr val="dk1"/>
          </a:solidFill>
          <a:ln w="38100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Google Shape;456;p68"/>
          <p:cNvSpPr/>
          <p:nvPr/>
        </p:nvSpPr>
        <p:spPr>
          <a:xfrm>
            <a:off x="5131080" y="3073680"/>
            <a:ext cx="1349640" cy="1349640"/>
          </a:xfrm>
          <a:prstGeom prst="rect">
            <a:avLst/>
          </a:prstGeom>
          <a:solidFill>
            <a:schemeClr val="dk1"/>
          </a:solidFill>
          <a:ln w="38100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Google Shape;457;p68"/>
          <p:cNvSpPr/>
          <p:nvPr/>
        </p:nvSpPr>
        <p:spPr>
          <a:xfrm>
            <a:off x="4903560" y="631800"/>
            <a:ext cx="35996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AI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7" name="Google Shape;458;p68"/>
          <p:cNvSpPr/>
          <p:nvPr/>
        </p:nvSpPr>
        <p:spPr>
          <a:xfrm>
            <a:off x="5131080" y="2647440"/>
            <a:ext cx="13496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DL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8" name="Google Shape;459;p68"/>
          <p:cNvSpPr/>
          <p:nvPr/>
        </p:nvSpPr>
        <p:spPr>
          <a:xfrm>
            <a:off x="5030280" y="1418760"/>
            <a:ext cx="26996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ML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Google Shape;460;p68"/>
          <p:cNvSpPr/>
          <p:nvPr/>
        </p:nvSpPr>
        <p:spPr>
          <a:xfrm flipH="1">
            <a:off x="4140720" y="3386160"/>
            <a:ext cx="101952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30303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Google Shape;461;p68"/>
          <p:cNvSpPr/>
          <p:nvPr/>
        </p:nvSpPr>
        <p:spPr>
          <a:xfrm>
            <a:off x="1414800" y="3050280"/>
            <a:ext cx="26996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Neural Networks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310;p51"/>
          <p:cNvSpPr txBox="1"/>
          <p:nvPr/>
        </p:nvSpPr>
        <p:spPr>
          <a:xfrm>
            <a:off x="927360" y="0"/>
            <a:ext cx="8187120" cy="811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nl" sz="4000" spc="-1" strike="noStrike">
                <a:solidFill>
                  <a:srgbClr val="ffffff"/>
                </a:solidFill>
                <a:latin typeface="Domine"/>
                <a:ea typeface="Domine"/>
              </a:rPr>
              <a:t>Tips for a comfortable session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Google Shape;311;p51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marL="457200" indent="-348840">
              <a:lnSpc>
                <a:spcPct val="150000"/>
              </a:lnSpc>
              <a:buClr>
                <a:srgbClr val="ffffff"/>
              </a:buClr>
              <a:buFont typeface="Roboto"/>
              <a:buAutoNum type="arabicPeriod"/>
            </a:pPr>
            <a:r>
              <a:rPr b="0" lang="nl" sz="1900" spc="-1" strike="noStrike">
                <a:solidFill>
                  <a:srgbClr val="ffffff"/>
                </a:solidFill>
                <a:latin typeface="Roboto"/>
                <a:ea typeface="Roboto"/>
              </a:rPr>
              <a:t>Cut your microphone (Mute yourself)   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457200" indent="-348840">
              <a:lnSpc>
                <a:spcPct val="150000"/>
              </a:lnSpc>
              <a:buClr>
                <a:srgbClr val="ffffff"/>
              </a:buClr>
              <a:buFont typeface="Roboto"/>
              <a:buAutoNum type="arabicPeriod"/>
            </a:pPr>
            <a:r>
              <a:rPr b="0" lang="nl" sz="1900" spc="-1" strike="noStrike">
                <a:solidFill>
                  <a:srgbClr val="ffffff"/>
                </a:solidFill>
                <a:latin typeface="Roboto"/>
                <a:ea typeface="Roboto"/>
              </a:rPr>
              <a:t>Put your camera on (Not required)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marL="457200" indent="-348840">
              <a:lnSpc>
                <a:spcPct val="150000"/>
              </a:lnSpc>
              <a:buClr>
                <a:srgbClr val="ffffff"/>
              </a:buClr>
              <a:buFont typeface="Roboto"/>
              <a:buAutoNum type="arabicPeriod"/>
            </a:pPr>
            <a:r>
              <a:rPr b="0" lang="nl" sz="1900" spc="-1" strike="noStrike">
                <a:solidFill>
                  <a:srgbClr val="ffffff"/>
                </a:solidFill>
                <a:latin typeface="Roboto"/>
                <a:ea typeface="Roboto"/>
              </a:rPr>
              <a:t>Use your real name (Mr.Robot is a pseudonym)</a:t>
            </a:r>
            <a:br/>
            <a:r>
              <a:rPr b="0" lang="nl" sz="1900" spc="-1" strike="noStrike">
                <a:solidFill>
                  <a:srgbClr val="ffffff"/>
                </a:solidFill>
                <a:latin typeface="Roboto"/>
                <a:ea typeface="Roboto"/>
              </a:rPr>
              <a:t>Rename yourself if it’s not the case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Google Shape;312;p51" descr=""/>
          <p:cNvPicPr/>
          <p:nvPr/>
        </p:nvPicPr>
        <p:blipFill>
          <a:blip r:embed="rId1"/>
          <a:stretch/>
        </p:blipFill>
        <p:spPr>
          <a:xfrm>
            <a:off x="3816360" y="3248640"/>
            <a:ext cx="2409120" cy="912600"/>
          </a:xfrm>
          <a:prstGeom prst="rect">
            <a:avLst/>
          </a:prstGeom>
          <a:ln w="0">
            <a:noFill/>
          </a:ln>
        </p:spPr>
      </p:pic>
      <p:pic>
        <p:nvPicPr>
          <p:cNvPr id="91" name="Google Shape;313;p51" descr=""/>
          <p:cNvPicPr/>
          <p:nvPr/>
        </p:nvPicPr>
        <p:blipFill>
          <a:blip r:embed="rId2"/>
          <a:srcRect l="25382" t="86681" r="60238" b="5662"/>
          <a:stretch/>
        </p:blipFill>
        <p:spPr>
          <a:xfrm>
            <a:off x="571680" y="3248640"/>
            <a:ext cx="3046320" cy="91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466;p69"/>
          <p:cNvSpPr txBox="1"/>
          <p:nvPr/>
        </p:nvSpPr>
        <p:spPr>
          <a:xfrm>
            <a:off x="641160" y="0"/>
            <a:ext cx="8187120" cy="811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Deep learning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Google Shape;467;p69"/>
          <p:cNvSpPr/>
          <p:nvPr/>
        </p:nvSpPr>
        <p:spPr>
          <a:xfrm>
            <a:off x="470520" y="1318680"/>
            <a:ext cx="7764120" cy="316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One specific model in machine learning, that has caught a lot of attention in the past few years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A common DL technique is a concept known as deep neural networks.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In a deep neural network, the code structures you write are arranged in layers that loosely mimic the human brain, learning patterns of patterns.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472;p70"/>
          <p:cNvSpPr/>
          <p:nvPr/>
        </p:nvSpPr>
        <p:spPr>
          <a:xfrm>
            <a:off x="470520" y="1318680"/>
            <a:ext cx="7764120" cy="316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4" name="Google Shape;473;p70"/>
          <p:cNvSpPr txBox="1"/>
          <p:nvPr/>
        </p:nvSpPr>
        <p:spPr>
          <a:xfrm>
            <a:off x="8372520" y="457452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BCFB9DE-0D2C-4C98-B156-CA78A948E8B4}" type="slidenum">
              <a:rPr b="0" lang="nl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75" name="Google Shape;474;p70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479;p71"/>
          <p:cNvSpPr txBox="1"/>
          <p:nvPr/>
        </p:nvSpPr>
        <p:spPr>
          <a:xfrm>
            <a:off x="858960" y="791640"/>
            <a:ext cx="6413760" cy="356076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7400" spc="-1" strike="noStrike">
                <a:solidFill>
                  <a:srgbClr val="ffffff"/>
                </a:solidFill>
                <a:latin typeface="Titillium Web"/>
                <a:ea typeface="Titillium Web"/>
              </a:rPr>
              <a:t>What is NLP?</a:t>
            </a:r>
            <a:endParaRPr b="0" lang="en-US" sz="7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484;p72"/>
          <p:cNvSpPr txBox="1"/>
          <p:nvPr/>
        </p:nvSpPr>
        <p:spPr>
          <a:xfrm>
            <a:off x="641160" y="0"/>
            <a:ext cx="8187120" cy="811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Natural Language is hard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Google Shape;485;p72"/>
          <p:cNvSpPr/>
          <p:nvPr/>
        </p:nvSpPr>
        <p:spPr>
          <a:xfrm>
            <a:off x="470520" y="1318680"/>
            <a:ext cx="7764120" cy="316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See the following example: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The complex houses married and single soldiers and their families.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This is called a Garden path sentence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= grammatically correct </a:t>
            </a:r>
            <a:r>
              <a:rPr b="0" lang="nl" sz="1800" spc="-1" strike="noStrike" u="sng">
                <a:solidFill>
                  <a:srgbClr val="212121"/>
                </a:solidFill>
                <a:uFillTx/>
                <a:latin typeface="Titillium Web Light"/>
                <a:ea typeface="Titillium Web Light"/>
                <a:hlinkClick r:id="rId1"/>
              </a:rPr>
              <a:t>sentence</a:t>
            </a: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 that do not make sense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490;p73"/>
          <p:cNvSpPr txBox="1"/>
          <p:nvPr/>
        </p:nvSpPr>
        <p:spPr>
          <a:xfrm>
            <a:off x="641160" y="0"/>
            <a:ext cx="8187120" cy="811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Natural Language is ambiguous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Google Shape;491;p73"/>
          <p:cNvSpPr/>
          <p:nvPr/>
        </p:nvSpPr>
        <p:spPr>
          <a:xfrm>
            <a:off x="470520" y="1318680"/>
            <a:ext cx="7764120" cy="316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“</a:t>
            </a: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I made him duck”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Did you prepare him a meal? Or did you give a swing at him?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496;p74"/>
          <p:cNvSpPr txBox="1"/>
          <p:nvPr/>
        </p:nvSpPr>
        <p:spPr>
          <a:xfrm>
            <a:off x="641160" y="0"/>
            <a:ext cx="8187120" cy="811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Natural Language is uncertain?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Google Shape;497;p74"/>
          <p:cNvSpPr/>
          <p:nvPr/>
        </p:nvSpPr>
        <p:spPr>
          <a:xfrm>
            <a:off x="470520" y="1318680"/>
            <a:ext cx="7764120" cy="316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“</a:t>
            </a: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Call me a taxi”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Do you want me to get you a taxi or do you want me to tell you you are a taxi?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502;p75"/>
          <p:cNvSpPr txBox="1"/>
          <p:nvPr/>
        </p:nvSpPr>
        <p:spPr>
          <a:xfrm>
            <a:off x="641160" y="0"/>
            <a:ext cx="8187120" cy="811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Computers like numbers, not words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Google Shape;503;p75"/>
          <p:cNvSpPr txBox="1"/>
          <p:nvPr/>
        </p:nvSpPr>
        <p:spPr>
          <a:xfrm>
            <a:off x="483120" y="963000"/>
            <a:ext cx="8138880" cy="3602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nl" sz="24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Let computers perform useful tasks with natural language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24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= Natural Language Processing (NLP)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319;p52"/>
          <p:cNvSpPr txBox="1"/>
          <p:nvPr/>
        </p:nvSpPr>
        <p:spPr>
          <a:xfrm>
            <a:off x="858960" y="791640"/>
            <a:ext cx="6684840" cy="356076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7400" spc="-1" strike="noStrike">
                <a:solidFill>
                  <a:srgbClr val="ffffff"/>
                </a:solidFill>
                <a:latin typeface="Titillium Web"/>
                <a:ea typeface="Titillium Web"/>
              </a:rPr>
              <a:t>Introduction</a:t>
            </a:r>
            <a:endParaRPr b="0" lang="en-US" sz="7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324;p53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Google Shape;325;p53"/>
          <p:cNvSpPr txBox="1"/>
          <p:nvPr/>
        </p:nvSpPr>
        <p:spPr>
          <a:xfrm>
            <a:off x="641160" y="0"/>
            <a:ext cx="8187120" cy="811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Google Shape;326;p53"/>
          <p:cNvSpPr txBox="1"/>
          <p:nvPr/>
        </p:nvSpPr>
        <p:spPr>
          <a:xfrm>
            <a:off x="2687760" y="2019960"/>
            <a:ext cx="3768120" cy="3012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400" spc="-1" strike="noStrike">
                <a:solidFill>
                  <a:srgbClr val="212121"/>
                </a:solidFill>
                <a:latin typeface="Roboto"/>
                <a:ea typeface="Roboto"/>
              </a:rPr>
              <a:t>AI coach — BeCode.org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400" spc="-1" strike="noStrike">
                <a:solidFill>
                  <a:srgbClr val="212121"/>
                </a:solidFill>
                <a:latin typeface="Roboto"/>
                <a:ea typeface="Roboto"/>
              </a:rPr>
              <a:t>Machine learning engineer — Faktion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400" spc="-1" strike="noStrike">
                <a:solidFill>
                  <a:srgbClr val="212121"/>
                </a:solidFill>
                <a:latin typeface="Roboto"/>
                <a:ea typeface="Roboto"/>
              </a:rPr>
              <a:t>Web developer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400" spc="-1" strike="noStrike">
                <a:solidFill>
                  <a:srgbClr val="212121"/>
                </a:solidFill>
                <a:latin typeface="Roboto"/>
                <a:ea typeface="Roboto"/>
              </a:rPr>
              <a:t>BeCode learner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Google Shape;327;p53"/>
          <p:cNvSpPr/>
          <p:nvPr/>
        </p:nvSpPr>
        <p:spPr>
          <a:xfrm>
            <a:off x="3791880" y="635400"/>
            <a:ext cx="1559880" cy="15631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  <a:effectLst>
            <a:outerShdw algn="bl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7" name="Google Shape;328;p53"/>
          <p:cNvSpPr/>
          <p:nvPr/>
        </p:nvSpPr>
        <p:spPr>
          <a:xfrm>
            <a:off x="3354840" y="4219560"/>
            <a:ext cx="2433960" cy="92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nl" sz="1600" spc="-1" strike="noStrike">
                <a:solidFill>
                  <a:srgbClr val="303030"/>
                </a:solidFill>
                <a:latin typeface="Roboto Light"/>
                <a:ea typeface="Roboto Light"/>
              </a:rPr>
              <a:t>maxim@becode.org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Google Shape;329;p53"/>
          <p:cNvSpPr txBox="1"/>
          <p:nvPr/>
        </p:nvSpPr>
        <p:spPr>
          <a:xfrm>
            <a:off x="445320" y="456480"/>
            <a:ext cx="3269520" cy="12578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31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Who are we?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31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Maxim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334;p54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Google Shape;335;p54"/>
          <p:cNvSpPr txBox="1"/>
          <p:nvPr/>
        </p:nvSpPr>
        <p:spPr>
          <a:xfrm>
            <a:off x="641160" y="0"/>
            <a:ext cx="8187120" cy="811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Google Shape;336;p54"/>
          <p:cNvSpPr txBox="1"/>
          <p:nvPr/>
        </p:nvSpPr>
        <p:spPr>
          <a:xfrm>
            <a:off x="2687760" y="2019960"/>
            <a:ext cx="3768120" cy="30121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400" spc="-1" strike="noStrike">
                <a:solidFill>
                  <a:srgbClr val="212121"/>
                </a:solidFill>
                <a:latin typeface="Roboto"/>
                <a:ea typeface="Roboto"/>
              </a:rPr>
              <a:t>Project Lead — Radix.ai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400" spc="-1" strike="noStrike">
                <a:solidFill>
                  <a:srgbClr val="212121"/>
                </a:solidFill>
                <a:latin typeface="Roboto"/>
                <a:ea typeface="Roboto"/>
              </a:rPr>
              <a:t>Data Scientist — delaware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400" spc="-1" strike="noStrike">
                <a:solidFill>
                  <a:srgbClr val="212121"/>
                </a:solidFill>
                <a:latin typeface="Roboto"/>
                <a:ea typeface="Roboto"/>
              </a:rPr>
              <a:t>Mathematical Engineering — KU Leuven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Google Shape;337;p54"/>
          <p:cNvSpPr/>
          <p:nvPr/>
        </p:nvSpPr>
        <p:spPr>
          <a:xfrm>
            <a:off x="3791880" y="635400"/>
            <a:ext cx="1559880" cy="15631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  <a:effectLst>
            <a:outerShdw algn="bl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3" name="Google Shape;338;p54"/>
          <p:cNvSpPr/>
          <p:nvPr/>
        </p:nvSpPr>
        <p:spPr>
          <a:xfrm>
            <a:off x="3354840" y="4219560"/>
            <a:ext cx="2433960" cy="92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nl" sz="1600" spc="-1" strike="noStrike">
                <a:solidFill>
                  <a:srgbClr val="303030"/>
                </a:solidFill>
                <a:latin typeface="Roboto Light"/>
                <a:ea typeface="Roboto Light"/>
              </a:rPr>
              <a:t>shoera@radix.ai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4" name="Google Shape;339;p54"/>
          <p:cNvSpPr txBox="1"/>
          <p:nvPr/>
        </p:nvSpPr>
        <p:spPr>
          <a:xfrm>
            <a:off x="445320" y="456480"/>
            <a:ext cx="3269520" cy="12578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31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Who are we?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31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Shoera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Google Shape;340;p54"/>
          <p:cNvSpPr/>
          <p:nvPr/>
        </p:nvSpPr>
        <p:spPr>
          <a:xfrm>
            <a:off x="3791880" y="635400"/>
            <a:ext cx="1559880" cy="15631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outerShdw algn="bl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345;p55"/>
          <p:cNvSpPr txBox="1"/>
          <p:nvPr/>
        </p:nvSpPr>
        <p:spPr>
          <a:xfrm>
            <a:off x="641160" y="0"/>
            <a:ext cx="8187120" cy="811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Google Shape;346;p55"/>
          <p:cNvSpPr txBox="1"/>
          <p:nvPr/>
        </p:nvSpPr>
        <p:spPr>
          <a:xfrm>
            <a:off x="445320" y="456480"/>
            <a:ext cx="3269520" cy="12578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31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Typical training day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Google Shape;347;p55"/>
          <p:cNvSpPr txBox="1"/>
          <p:nvPr/>
        </p:nvSpPr>
        <p:spPr>
          <a:xfrm>
            <a:off x="4241520" y="743760"/>
            <a:ext cx="4261320" cy="39902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Start at 9:00 </a:t>
            </a:r>
            <a:r>
              <a:rPr b="1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sharp </a:t>
            </a:r>
            <a:r>
              <a:rPr b="0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on google meet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9:00 -&gt; 11:00 Intro of the day + theory or work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11:00 -&gt; 11:15 </a:t>
            </a:r>
            <a:r>
              <a:rPr b="1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Break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11:15 -&gt; 12:30 Intro of the day + theory or work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12:30 -&gt; 13:30 </a:t>
            </a:r>
            <a:r>
              <a:rPr b="1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Lunch time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13:30 -&gt; 14:00 Tech talk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14:00 -&gt; 15:00 Work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15:00 -&gt; 15:15 </a:t>
            </a:r>
            <a:r>
              <a:rPr b="1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Break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15:15 -&gt; 15:50 Work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15:50 -&gt; 16:00 Debrief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352;p56"/>
          <p:cNvSpPr txBox="1"/>
          <p:nvPr/>
        </p:nvSpPr>
        <p:spPr>
          <a:xfrm>
            <a:off x="858960" y="791640"/>
            <a:ext cx="6413760" cy="356076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7400" spc="-1" strike="noStrike">
                <a:solidFill>
                  <a:srgbClr val="ffffff"/>
                </a:solidFill>
                <a:latin typeface="Titillium Web"/>
                <a:ea typeface="Titillium Web"/>
              </a:rPr>
              <a:t>Use Cases</a:t>
            </a:r>
            <a:endParaRPr b="0" lang="en-US" sz="7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357;p57"/>
          <p:cNvSpPr txBox="1"/>
          <p:nvPr/>
        </p:nvSpPr>
        <p:spPr>
          <a:xfrm>
            <a:off x="641160" y="0"/>
            <a:ext cx="8187120" cy="811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Automated document processing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Google Shape;358;p57" descr=""/>
          <p:cNvPicPr/>
          <p:nvPr/>
        </p:nvPicPr>
        <p:blipFill>
          <a:blip r:embed="rId1"/>
          <a:stretch/>
        </p:blipFill>
        <p:spPr>
          <a:xfrm>
            <a:off x="61920" y="894240"/>
            <a:ext cx="3476160" cy="4177800"/>
          </a:xfrm>
          <a:prstGeom prst="rect">
            <a:avLst/>
          </a:prstGeom>
          <a:ln w="0">
            <a:noFill/>
          </a:ln>
        </p:spPr>
      </p:pic>
      <p:pic>
        <p:nvPicPr>
          <p:cNvPr id="112" name="Google Shape;359;p57" descr=""/>
          <p:cNvPicPr/>
          <p:nvPr/>
        </p:nvPicPr>
        <p:blipFill>
          <a:blip r:embed="rId2"/>
          <a:stretch/>
        </p:blipFill>
        <p:spPr>
          <a:xfrm>
            <a:off x="3709080" y="1211040"/>
            <a:ext cx="5295960" cy="354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364;p58"/>
          <p:cNvSpPr txBox="1"/>
          <p:nvPr/>
        </p:nvSpPr>
        <p:spPr>
          <a:xfrm>
            <a:off x="641160" y="0"/>
            <a:ext cx="8187120" cy="8110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Face Recognition Project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Google Shape;365;p58" descr=""/>
          <p:cNvPicPr/>
          <p:nvPr/>
        </p:nvPicPr>
        <p:blipFill>
          <a:blip r:embed="rId1"/>
          <a:srcRect l="0" t="0" r="0" b="41022"/>
          <a:stretch/>
        </p:blipFill>
        <p:spPr>
          <a:xfrm>
            <a:off x="3251520" y="540000"/>
            <a:ext cx="5328720" cy="435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63c3d1"/>
      </a:hlink>
      <a:folHlink>
        <a:srgbClr val="4dd0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0066ff"/>
      </a:accent1>
      <a:accent2>
        <a:srgbClr val="00d0a6"/>
      </a:accent2>
      <a:accent3>
        <a:srgbClr val="9acbea"/>
      </a:accent3>
      <a:accent4>
        <a:srgbClr val="ff8c7d"/>
      </a:accent4>
      <a:accent5>
        <a:srgbClr val="14146e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63c3d1"/>
      </a:hlink>
      <a:folHlink>
        <a:srgbClr val="4dd0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LibreOffice/7.1.4.2$Windows_X86_64 LibreOffice_project/a529a4fab45b75fefc5b6226684193eb000654f6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2021-06-11T12:15:11Z</dcterms:modified>
  <cp:revision>1</cp:revision>
  <dc:subject/>
  <dc:title/>
</cp:coreProperties>
</file>